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Mitochondria part-1</a:t>
            </a:r>
            <a:endParaRPr lang="en-IN" dirty="0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2286000" y="3276600"/>
            <a:ext cx="6400800" cy="17526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Ram Balak Mahto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Guest faculty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kern="0" dirty="0" smtClean="0"/>
              <a:t>Department of Zoology 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V.S.J College </a:t>
            </a:r>
            <a:r>
              <a:rPr lang="en-US" sz="2400" b="1" kern="0" dirty="0" err="1" smtClean="0"/>
              <a:t>Rajnagar</a:t>
            </a:r>
            <a:r>
              <a:rPr lang="en-US" sz="2400" b="1" kern="0" dirty="0" smtClean="0"/>
              <a:t> Madhubani</a:t>
            </a:r>
            <a:br>
              <a:rPr lang="en-US" sz="2400" b="1" kern="0" dirty="0" smtClean="0"/>
            </a:br>
            <a:r>
              <a:rPr lang="en-US" sz="2400" b="1" kern="0" dirty="0" smtClean="0"/>
              <a:t>Class </a:t>
            </a:r>
            <a:r>
              <a:rPr lang="en-US" sz="2400" b="1" kern="0" dirty="0" smtClean="0"/>
              <a:t>B.sc 2</a:t>
            </a:r>
            <a:r>
              <a:rPr lang="en-US" sz="2400" b="1" kern="0" baseline="30000" dirty="0" smtClean="0"/>
              <a:t>nd</a:t>
            </a:r>
            <a:r>
              <a:rPr lang="en-US" sz="2400" b="1" kern="0" dirty="0" smtClean="0"/>
              <a:t> ,Paper 3 </a:t>
            </a:r>
            <a:r>
              <a:rPr lang="en-US" sz="2400" b="1" kern="0" dirty="0" smtClean="0"/>
              <a:t>, 7908055676</a:t>
            </a:r>
            <a:endParaRPr lang="en-US" sz="2400" b="1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Definition of Mitochondria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IN" dirty="0" smtClean="0"/>
              <a:t>Mitochondria </a:t>
            </a:r>
            <a:r>
              <a:rPr lang="en-IN" dirty="0" smtClean="0"/>
              <a:t>are oxygen-consuming ribbon-shaped cellular organelles of immense importance floating free throughout the cell.</a:t>
            </a:r>
          </a:p>
          <a:p>
            <a:pPr lvl="0"/>
            <a:r>
              <a:rPr lang="en-IN" dirty="0" smtClean="0"/>
              <a:t>They are known as the “powerhouse of the cell” since these organelles supply all the necessary biological energy to the cell by oxidizing the substrates available.</a:t>
            </a:r>
          </a:p>
          <a:p>
            <a:pPr lvl="0"/>
            <a:r>
              <a:rPr lang="en-IN" dirty="0" smtClean="0"/>
              <a:t>The enzymatic oxidation of chemical compounds in the mitochondria releases energy. </a:t>
            </a:r>
          </a:p>
          <a:p>
            <a:pPr lvl="0"/>
            <a:r>
              <a:rPr lang="en-IN" dirty="0" smtClean="0"/>
              <a:t>Since mitochondria act as the power-houses, they are abundantly found on those sites where energy is earnestly required such as sperm tail, muscle cell, liver cell (up to 1600 mitochondria), </a:t>
            </a:r>
            <a:r>
              <a:rPr lang="en-IN" dirty="0" err="1" smtClean="0"/>
              <a:t>microvilli</a:t>
            </a:r>
            <a:r>
              <a:rPr lang="en-IN" dirty="0" smtClean="0"/>
              <a:t>, </a:t>
            </a:r>
            <a:r>
              <a:rPr lang="en-IN" dirty="0" err="1" smtClean="0"/>
              <a:t>oocyte</a:t>
            </a:r>
            <a:r>
              <a:rPr lang="en-IN" dirty="0" smtClean="0"/>
              <a:t> (more than 300,000 mitochondria), etc.</a:t>
            </a:r>
          </a:p>
          <a:p>
            <a:pPr lvl="0"/>
            <a:r>
              <a:rPr lang="en-IN" dirty="0" smtClean="0"/>
              <a:t>Typically, there are about 2000 mitochondria per cell, representing around 25% of the cell volume.</a:t>
            </a:r>
          </a:p>
          <a:p>
            <a:pPr lvl="0"/>
            <a:r>
              <a:rPr lang="en-IN" dirty="0" smtClean="0"/>
              <a:t>In 1890, mitochondria were first described by Richard </a:t>
            </a:r>
            <a:r>
              <a:rPr lang="en-IN" dirty="0" err="1" smtClean="0"/>
              <a:t>Altmann</a:t>
            </a:r>
            <a:r>
              <a:rPr lang="en-IN" dirty="0" smtClean="0"/>
              <a:t> and he called them </a:t>
            </a:r>
            <a:r>
              <a:rPr lang="en-IN" dirty="0" err="1" smtClean="0"/>
              <a:t>bioblasts</a:t>
            </a:r>
            <a:r>
              <a:rPr lang="en-IN" dirty="0" smtClean="0"/>
              <a:t>. Benda in the year 1897 coined the term ‘mitochondrion’.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Structure of Mitochondria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Mitochondria </a:t>
            </a:r>
            <a:r>
              <a:rPr lang="en-IN" dirty="0" smtClean="0"/>
              <a:t>are mobile, plastic organelles that have a double-membrane structure. It ranges from 0.5 to 1.0 micrometer in diameter.  It has four distinct domains: the outer membrane, the inner membrane, the </a:t>
            </a:r>
            <a:r>
              <a:rPr lang="en-IN" dirty="0" err="1" smtClean="0"/>
              <a:t>intermembrane</a:t>
            </a:r>
            <a:r>
              <a:rPr lang="en-IN" dirty="0" smtClean="0"/>
              <a:t> space, and the matrix.</a:t>
            </a:r>
          </a:p>
          <a:p>
            <a:pPr lvl="0"/>
            <a:r>
              <a:rPr lang="en-IN" dirty="0" smtClean="0"/>
              <a:t>The organelle is enclosed by two membranes—a smooth outer membrane and a markedly folded or tubular inner mitochondrial membrane, which has a large surface and encloses the matrix space.</a:t>
            </a:r>
          </a:p>
          <a:p>
            <a:pPr lvl="0"/>
            <a:r>
              <a:rPr lang="en-IN" dirty="0" smtClean="0"/>
              <a:t>The </a:t>
            </a:r>
            <a:r>
              <a:rPr lang="en-IN" dirty="0" err="1" smtClean="0"/>
              <a:t>intermembrane</a:t>
            </a:r>
            <a:r>
              <a:rPr lang="en-IN" dirty="0" smtClean="0"/>
              <a:t> space is located between the inner and outer membranes.</a:t>
            </a:r>
          </a:p>
          <a:p>
            <a:pPr lvl="0"/>
            <a:r>
              <a:rPr lang="en-IN" dirty="0" smtClean="0"/>
              <a:t>The number and shape of the mitochondria, as well as the numbers of </a:t>
            </a:r>
            <a:r>
              <a:rPr lang="en-IN" dirty="0" err="1" smtClean="0"/>
              <a:t>cristae</a:t>
            </a:r>
            <a:r>
              <a:rPr lang="en-IN" dirty="0" smtClean="0"/>
              <a:t> they have, can differ widely from cell type to cell type.</a:t>
            </a:r>
          </a:p>
          <a:p>
            <a:pPr lvl="0"/>
            <a:r>
              <a:rPr lang="en-IN" dirty="0" smtClean="0"/>
              <a:t>Tissues with intensive oxidative metabolism— e. g., heart muscle—have mitochondria with particularly large numbers of </a:t>
            </a:r>
            <a:r>
              <a:rPr lang="en-IN" dirty="0" err="1" smtClean="0"/>
              <a:t>cristae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Even within one type of tissue, the shape of the mitochondria can vary depending on their functional status.</a:t>
            </a:r>
          </a:p>
          <a:p>
            <a:pPr lvl="0"/>
            <a:r>
              <a:rPr lang="en-IN" dirty="0" smtClean="0"/>
              <a:t>Both mitochondrial membranes are very rich in proteins.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Membrane arrangement inside the mitochondria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Outer Mitochondrial Membrane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The </a:t>
            </a:r>
            <a:r>
              <a:rPr lang="en-IN" dirty="0" smtClean="0"/>
              <a:t>outer mitochondrial membrane resembles more with the plasma membrane in structure and chemical composition.</a:t>
            </a:r>
          </a:p>
          <a:p>
            <a:pPr lvl="0"/>
            <a:r>
              <a:rPr lang="en-IN" dirty="0" err="1" smtClean="0"/>
              <a:t>Porins</a:t>
            </a:r>
            <a:r>
              <a:rPr lang="en-IN" dirty="0" smtClean="0"/>
              <a:t> in the outer membrane allow small molecules to be exchanged between the cytoplasm and the </a:t>
            </a:r>
            <a:r>
              <a:rPr lang="en-IN" dirty="0" err="1" smtClean="0"/>
              <a:t>intermembrane</a:t>
            </a:r>
            <a:r>
              <a:rPr lang="en-IN" dirty="0" smtClean="0"/>
              <a:t> space.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Inner Mitochondrial Membrane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IN" dirty="0" smtClean="0"/>
              <a:t>The </a:t>
            </a:r>
            <a:r>
              <a:rPr lang="en-IN" dirty="0" smtClean="0"/>
              <a:t>inner mitochondrial membrane is rich in many enzymes, coenzymes, and other components of electron transport chain. It also contains proton pumps and many </a:t>
            </a:r>
            <a:r>
              <a:rPr lang="en-IN" dirty="0" err="1" smtClean="0"/>
              <a:t>permease</a:t>
            </a:r>
            <a:r>
              <a:rPr lang="en-IN" dirty="0" smtClean="0"/>
              <a:t> proteins for the transport of various molecules such as citrates, ADP, phosphate, and ATP.</a:t>
            </a:r>
          </a:p>
          <a:p>
            <a:pPr lvl="0"/>
            <a:r>
              <a:rPr lang="en-IN" dirty="0" smtClean="0"/>
              <a:t>The inner mitochondrial membrane gives out finger-like outgrowths (</a:t>
            </a:r>
            <a:r>
              <a:rPr lang="en-IN" dirty="0" err="1" smtClean="0"/>
              <a:t>cristae</a:t>
            </a:r>
            <a:r>
              <a:rPr lang="en-IN" dirty="0" smtClean="0"/>
              <a:t>) towards the lumen of the mitochondrion and contains tennis-racket shaped F1 particles that contain ATP-</a:t>
            </a:r>
            <a:r>
              <a:rPr lang="en-IN" dirty="0" err="1" smtClean="0"/>
              <a:t>ase</a:t>
            </a:r>
            <a:r>
              <a:rPr lang="en-IN" dirty="0" smtClean="0"/>
              <a:t> enzyme for ATP synthesis.</a:t>
            </a:r>
          </a:p>
          <a:p>
            <a:pPr lvl="0"/>
            <a:r>
              <a:rPr lang="en-IN" dirty="0" smtClean="0"/>
              <a:t>The inner mitochondrial membrane is completely impermeable even to small molecules (with the exception of O2, CO2, and H2O).</a:t>
            </a:r>
          </a:p>
          <a:p>
            <a:pPr lvl="0"/>
            <a:r>
              <a:rPr lang="en-IN" dirty="0" smtClean="0"/>
              <a:t>Numerous transporters in the inner membrane ensure the import and export of important metabolites.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Intermembrane</a:t>
            </a:r>
            <a:r>
              <a:rPr lang="en-IN" b="1" dirty="0" smtClean="0"/>
              <a:t> Space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It</a:t>
            </a:r>
            <a:r>
              <a:rPr lang="en-IN" dirty="0" smtClean="0"/>
              <a:t> is the space between the outer and inner membrane of the mitochondria, it has the same composition as that of the cell’s cytoplasm. </a:t>
            </a:r>
          </a:p>
          <a:p>
            <a:pPr lvl="0"/>
            <a:r>
              <a:rPr lang="en-IN" dirty="0" smtClean="0"/>
              <a:t>There is a difference in the protein content in the </a:t>
            </a:r>
            <a:r>
              <a:rPr lang="en-IN" dirty="0" err="1" smtClean="0"/>
              <a:t>intermembrane</a:t>
            </a:r>
            <a:r>
              <a:rPr lang="en-IN" dirty="0" smtClean="0"/>
              <a:t> space.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2590800"/>
            <a:ext cx="255210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Thank you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264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Mitochondria part-1</vt:lpstr>
      <vt:lpstr>Definition of Mitochondria  </vt:lpstr>
      <vt:lpstr>Structure of Mitochondria </vt:lpstr>
      <vt:lpstr>Membrane arrangement inside the mitochondria</vt:lpstr>
      <vt:lpstr>Outer Mitochondrial Membrane </vt:lpstr>
      <vt:lpstr>Inner Mitochondrial Membrane </vt:lpstr>
      <vt:lpstr>Intermembrane Space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2006-08-16T00:00:00Z</dcterms:created>
  <dcterms:modified xsi:type="dcterms:W3CDTF">2020-07-07T08:31:35Z</dcterms:modified>
</cp:coreProperties>
</file>